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1" r:id="rId3"/>
    <p:sldId id="273" r:id="rId4"/>
    <p:sldId id="274" r:id="rId5"/>
    <p:sldId id="258" r:id="rId6"/>
    <p:sldId id="260" r:id="rId7"/>
    <p:sldId id="299" r:id="rId8"/>
    <p:sldId id="300" r:id="rId9"/>
    <p:sldId id="275" r:id="rId10"/>
    <p:sldId id="295" r:id="rId11"/>
    <p:sldId id="297" r:id="rId12"/>
    <p:sldId id="296" r:id="rId13"/>
    <p:sldId id="267" r:id="rId14"/>
    <p:sldId id="284" r:id="rId15"/>
    <p:sldId id="285" r:id="rId16"/>
    <p:sldId id="301" r:id="rId17"/>
    <p:sldId id="280" r:id="rId18"/>
    <p:sldId id="269" r:id="rId19"/>
    <p:sldId id="270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73D"/>
    <a:srgbClr val="9F25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2" autoAdjust="0"/>
    <p:restoredTop sz="94660"/>
  </p:normalViewPr>
  <p:slideViewPr>
    <p:cSldViewPr>
      <p:cViewPr>
        <p:scale>
          <a:sx n="99" d="100"/>
          <a:sy n="99" d="100"/>
        </p:scale>
        <p:origin x="-510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5BF677-CD2E-4FB7-BF83-69C50D76C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958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DCA51-490F-4353-9335-D86362EA27D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A5879F-24A6-45B8-9C5C-C6FF08980669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AB30F-9CC4-4D93-98EF-AC49D36BCF4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D1D824-F3C6-4DA9-8812-016F8E7A4C07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787B07-9DAD-47FD-BCA8-80B0FDC3EBE7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DB2-F8CB-4E54-8A2F-E27D0F26D59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69ACA-075E-4FFC-B5A3-F16405D23D9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2CCFE-8C91-40DA-8CDB-8CFCA25F5B2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FA272-DA57-4761-8A5B-84D5F9CA434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C3D4-D44C-4CDB-8B4B-654D8532860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EB721-2D35-40D0-BD4B-F35479D2C7E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F98DF-48B8-4F6B-B620-8452EAD3AB8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3BB87-9C97-460C-8F42-359B4B802CB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E06AB-E232-4E54-874F-58ED76DA7B5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9F89E-52D9-433A-96E4-48CCE77396C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2E7D6-0198-46F4-8238-D1D4F5ED925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9D13F-8193-48CA-8DA5-8504068017A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FF35E2-E7FF-4D07-B71E-D76925B8C8DB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83EBF4-EC00-49AE-9329-53B90D2994D4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A88C0-FB7F-40F4-A41C-7DEFF3F19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C29-7B74-47A8-89FC-2309C338F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FB7C-26FC-4516-8A39-59541B438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46838-B015-42BE-B6DF-57B6ACC43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8D279-37A3-4ADE-B44E-9787E30EF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BCA9-C404-43F3-AE4A-237E1935C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9CEB7-099A-4880-AE21-414D5208C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14C94-B546-4F3E-BA59-C1D57D9BC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5E87-3C95-44D0-8916-E9E842D8A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AED4-DE9E-417E-85B4-1BB1B8D94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7F8C5-402B-4013-865F-E448E4641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77582E-1CBA-41D6-8468-12E713AA8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39" name="Rectangle 17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914400" y="4953000"/>
            <a:ext cx="7391400" cy="1006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</a:t>
            </a:r>
            <a:r>
              <a:rPr lang="bn-BD" sz="5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6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abdul baten\Desktop\waterfall-landscape-wallpaper1.jpg_2akew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078" y="614752"/>
            <a:ext cx="7440405" cy="432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524000" y="457200"/>
            <a:ext cx="61722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ঝর্ণা ’’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25" name="Picture 5" descr="images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95400"/>
            <a:ext cx="39624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images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3716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images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810000"/>
            <a:ext cx="38862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images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862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639763"/>
            <a:ext cx="4953000" cy="790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শিক্ষার্থীর আবৃতি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893" name="Picture 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752600"/>
            <a:ext cx="4648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TextBox 2"/>
          <p:cNvSpPr txBox="1">
            <a:spLocks noChangeArrowheads="1"/>
          </p:cNvSpPr>
          <p:nvPr/>
        </p:nvSpPr>
        <p:spPr bwMode="auto">
          <a:xfrm>
            <a:off x="5029200" y="609600"/>
            <a:ext cx="2971800" cy="53006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n-BD" sz="3200" b="1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ঝর্ণার গান ’’</a:t>
            </a:r>
          </a:p>
          <a:p>
            <a:pPr algn="r">
              <a:buFontTx/>
              <a:buChar char="-"/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সতেন্দ্রনাথ দত্ত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  <a:p>
            <a:pPr algn="r">
              <a:buFontTx/>
              <a:buChar char="-"/>
              <a:defRPr/>
            </a:pPr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>
              <a:buFontTx/>
              <a:buChar char="-"/>
              <a:defRPr/>
            </a:pPr>
            <a:r>
              <a:rPr lang="bn-BD" sz="2000" b="1">
                <a:solidFill>
                  <a:srgbClr val="9F255C"/>
                </a:solidFill>
                <a:latin typeface="NikoshBAN" pitchFamily="2" charset="0"/>
                <a:cs typeface="NikoshBAN" pitchFamily="2" charset="0"/>
              </a:rPr>
              <a:t>চপল পায় কেবল ধাই</a:t>
            </a:r>
          </a:p>
          <a:p>
            <a:pPr>
              <a:buFontTx/>
              <a:buChar char="-"/>
              <a:defRPr/>
            </a:pPr>
            <a:r>
              <a:rPr lang="bn-BD" sz="2000" b="1">
                <a:solidFill>
                  <a:srgbClr val="9F255C"/>
                </a:solidFill>
                <a:latin typeface="NikoshBAN" pitchFamily="2" charset="0"/>
                <a:cs typeface="NikoshBAN" pitchFamily="2" charset="0"/>
              </a:rPr>
              <a:t>কেবল গাই পরীর গান,</a:t>
            </a:r>
          </a:p>
          <a:p>
            <a:pPr>
              <a:defRPr/>
            </a:pPr>
            <a:r>
              <a:rPr lang="bn-BD" sz="2000" b="1">
                <a:solidFill>
                  <a:srgbClr val="9F25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পুলক মোর সকল গায়</a:t>
            </a:r>
          </a:p>
          <a:p>
            <a:pPr>
              <a:defRPr/>
            </a:pPr>
            <a:r>
              <a:rPr lang="bn-BD" sz="2000" b="1">
                <a:solidFill>
                  <a:srgbClr val="9F25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বিভোল মোর সকল প্রাণ।</a:t>
            </a:r>
          </a:p>
          <a:p>
            <a:pPr>
              <a:defRPr/>
            </a:pPr>
            <a:r>
              <a:rPr lang="bn-BD" sz="2000" b="1">
                <a:solidFill>
                  <a:srgbClr val="9F25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শিথিল সব শিলার পর</a:t>
            </a:r>
          </a:p>
          <a:p>
            <a:pPr>
              <a:defRPr/>
            </a:pPr>
            <a:r>
              <a:rPr lang="bn-BD" sz="2000" b="1">
                <a:solidFill>
                  <a:srgbClr val="9F25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চরণ থুই দোদুল মন,</a:t>
            </a:r>
          </a:p>
          <a:p>
            <a:pPr>
              <a:defRPr/>
            </a:pPr>
            <a:r>
              <a:rPr lang="bn-BD" sz="2000" b="1">
                <a:solidFill>
                  <a:srgbClr val="9F255C"/>
                </a:solidFill>
                <a:latin typeface="NikoshBAN" pitchFamily="2" charset="0"/>
                <a:cs typeface="NikoshBAN" pitchFamily="2" charset="0"/>
              </a:rPr>
              <a:t>ঝুঁকিয়ে ঘার ঝুম- পাহা</a:t>
            </a:r>
          </a:p>
          <a:p>
            <a:pPr>
              <a:defRPr/>
            </a:pPr>
            <a:r>
              <a:rPr lang="bn-BD" sz="2000" b="1">
                <a:solidFill>
                  <a:srgbClr val="9F255C"/>
                </a:solidFill>
                <a:latin typeface="NikoshBAN" pitchFamily="2" charset="0"/>
                <a:cs typeface="NikoshBAN" pitchFamily="2" charset="0"/>
              </a:rPr>
              <a:t>ভয় দ্যাখায়, চোখ পাকায়;</a:t>
            </a:r>
          </a:p>
          <a:p>
            <a:pPr>
              <a:defRPr/>
            </a:pPr>
            <a:r>
              <a:rPr lang="en-US" sz="2000" b="1">
                <a:solidFill>
                  <a:srgbClr val="9F255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>
                <a:solidFill>
                  <a:srgbClr val="9F255C"/>
                </a:solidFill>
                <a:latin typeface="NikoshBAN" pitchFamily="2" charset="0"/>
                <a:cs typeface="NikoshBAN" pitchFamily="2" charset="0"/>
              </a:rPr>
              <a:t>শঙ্কা নাই,</a:t>
            </a:r>
            <a:r>
              <a:rPr lang="en-US" sz="2000" b="1">
                <a:solidFill>
                  <a:srgbClr val="9F255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>
                <a:solidFill>
                  <a:srgbClr val="9F255C"/>
                </a:solidFill>
                <a:latin typeface="NikoshBAN" pitchFamily="2" charset="0"/>
                <a:cs typeface="NikoshBAN" pitchFamily="2" charset="0"/>
              </a:rPr>
              <a:t>সমান যাই</a:t>
            </a:r>
          </a:p>
          <a:p>
            <a:pPr>
              <a:defRPr/>
            </a:pPr>
            <a:r>
              <a:rPr lang="bn-BD" sz="2000" b="1">
                <a:solidFill>
                  <a:srgbClr val="9F25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টগর-ফুল- নূপুর পায়</a:t>
            </a:r>
          </a:p>
          <a:p>
            <a:pPr>
              <a:defRPr/>
            </a:pPr>
            <a:r>
              <a:rPr lang="bn-BD" sz="2000" b="1">
                <a:solidFill>
                  <a:srgbClr val="9F25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কোন গিরির হিম ললা</a:t>
            </a:r>
          </a:p>
          <a:p>
            <a:pPr>
              <a:defRPr/>
            </a:pPr>
            <a:r>
              <a:rPr lang="bn-BD" sz="2000" b="1">
                <a:solidFill>
                  <a:srgbClr val="9F25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ঘামল মোর উদ্ভবে</a:t>
            </a:r>
            <a:r>
              <a:rPr lang="en-US" sz="2000" b="1">
                <a:solidFill>
                  <a:srgbClr val="9F25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endParaRPr lang="en-US" sz="2000" b="1">
              <a:solidFill>
                <a:srgbClr val="9F255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3973" name="Picture 5" descr="images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 descr="images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5146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7" descr="images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5334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4572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চপল পায় কেবল ধাই,                              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3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5" y="3130551"/>
            <a:ext cx="435292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105400" y="56388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 কেবল গাই পরীর গান,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36" y="993419"/>
            <a:ext cx="3719710" cy="230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457200"/>
            <a:ext cx="3505200" cy="9144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bn-BD" sz="32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পুলক মোর সকল গায়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181600" y="5562600"/>
            <a:ext cx="35052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bn-BD" sz="32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বিভোল মোর সকল প্রাণ।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326" name="Picture 6" descr="images1234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 descr="index1233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124200"/>
            <a:ext cx="37338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533400"/>
            <a:ext cx="3276600" cy="685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শিথিল সব শিলার পর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800" y="1143000"/>
            <a:ext cx="3276600" cy="685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চরণ থুই দোদুল মন,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8375" name="Group 7"/>
          <p:cNvGrpSpPr>
            <a:grpSpLocks/>
          </p:cNvGrpSpPr>
          <p:nvPr/>
        </p:nvGrpSpPr>
        <p:grpSpPr bwMode="auto">
          <a:xfrm>
            <a:off x="4572000" y="2438400"/>
            <a:ext cx="3733800" cy="2133600"/>
            <a:chOff x="1200" y="2256"/>
            <a:chExt cx="2163" cy="1059"/>
          </a:xfrm>
        </p:grpSpPr>
        <p:pic>
          <p:nvPicPr>
            <p:cNvPr id="7" name="Picture 6" descr="falls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1" y="2257"/>
              <a:ext cx="2160" cy="10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uuu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2" y="2641"/>
              <a:ext cx="1242" cy="6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48200" y="4648200"/>
            <a:ext cx="3810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ঝুঁকিয়ে ঘার ঝুম- পাহাড়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ভয় দ্যাখায়, চোখ পাকায়;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শঙ্কা নাই,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সমান যাই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8379" name="Picture 11" descr="images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752600"/>
            <a:ext cx="36576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762000"/>
            <a:ext cx="441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জোরায়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কাজ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1828800"/>
            <a:ext cx="381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শব্দার্থ্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লিখঃ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276600"/>
            <a:ext cx="57912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বিভোল</a:t>
            </a:r>
            <a:r>
              <a:rPr lang="en-US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কুজন,ঝুঁম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পাহাড়,হিম</a:t>
            </a:r>
            <a:endParaRPr lang="en-US" sz="4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19400" y="533400"/>
            <a:ext cx="3352800" cy="6318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3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990600" y="1371600"/>
            <a:ext cx="1498600" cy="650875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বিভোল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5943600" y="1371600"/>
            <a:ext cx="2133600" cy="609600"/>
          </a:xfrm>
          <a:prstGeom prst="roundRect">
            <a:avLst>
              <a:gd name="adj" fmla="val 7292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smtClean="0">
                <a:latin typeface="NikoshBAN" pitchFamily="2" charset="0"/>
                <a:cs typeface="NikoshBAN" pitchFamily="2" charset="0"/>
              </a:rPr>
              <a:t>অচেতন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1143000" y="2819400"/>
            <a:ext cx="1498600" cy="65087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কুজন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6019800" y="5410200"/>
            <a:ext cx="2133600" cy="65087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2400">
                <a:latin typeface="NikoshBAN" pitchFamily="2" charset="0"/>
                <a:cs typeface="NikoshBAN" pitchFamily="2" charset="0"/>
              </a:rPr>
              <a:t> তুষার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943600" y="2590800"/>
            <a:ext cx="2190750" cy="65087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কলরব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066800" y="5486400"/>
            <a:ext cx="1498600" cy="65087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2400">
                <a:latin typeface="NikoshBAN" pitchFamily="2" charset="0"/>
                <a:cs typeface="NikoshBAN" pitchFamily="2" charset="0"/>
              </a:rPr>
              <a:t>হিম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066800" y="4114800"/>
            <a:ext cx="1498600" cy="65087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ঝুঁম পাহাড়</a:t>
            </a:r>
            <a:endParaRPr lang="en-US" sz="24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6019800" y="4038600"/>
            <a:ext cx="1903413" cy="650875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400">
                <a:latin typeface="NikoshBAN" pitchFamily="2" charset="0"/>
                <a:cs typeface="NikoshBAN" pitchFamily="2" charset="0"/>
              </a:rPr>
              <a:t> নির্জন পাহাড়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aa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662" y="1450132"/>
            <a:ext cx="1902026" cy="89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531" y="2519261"/>
            <a:ext cx="1958331" cy="100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SnowFall-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860" y="5338657"/>
            <a:ext cx="2013155" cy="89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aqw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6530" y="3964729"/>
            <a:ext cx="2013155" cy="95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23" grpId="0"/>
      <p:bldP spid="24" grpId="0"/>
      <p:bldP spid="26" grpId="0"/>
      <p:bldP spid="28" grpId="0"/>
      <p:bldP spid="30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1447800" y="609600"/>
            <a:ext cx="56388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36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লিখঃ</a:t>
            </a:r>
            <a:r>
              <a:rPr lang="bn-BD" sz="36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0" name="Picture 6" descr="Pictur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981200"/>
            <a:ext cx="33528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0" y="3505200"/>
            <a:ext cx="6553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শঙ্কা,উদ্ভবে</a:t>
            </a:r>
            <a:r>
              <a:rPr lang="en-US" sz="2800" dirty="0" smtClean="0">
                <a:solidFill>
                  <a:schemeClr val="tx1"/>
                </a:solidFill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</a:rPr>
              <a:t>সংবাদ,ভয়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দ্যাখায়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প্রান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তৃষ্ঞা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কন্ঠ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চন্দ্র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অঙ্গ</a:t>
            </a:r>
            <a:endParaRPr lang="en-US" sz="2800" dirty="0"/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1524000" cy="46166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4" name="Picture 6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81001"/>
            <a:ext cx="2209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1066800"/>
            <a:ext cx="8153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/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নিসর্গকে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হাতের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মুঠোয়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পুরে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দেয়ার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তাগিদ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থেকে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শিল্পি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গড়ে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তোলেন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এক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রমনীয়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উদ্যান।বির্স্তীন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খোলা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মাঠকে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সুপরিকল্পিতভাবে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গড়ে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তোলেন</a:t>
            </a:r>
            <a:r>
              <a:rPr lang="en-US" sz="1600" dirty="0" smtClean="0">
                <a:solidFill>
                  <a:schemeClr val="tx1"/>
                </a:solidFill>
              </a:rPr>
              <a:t> ।</a:t>
            </a:r>
            <a:r>
              <a:rPr lang="en-US" sz="1600" dirty="0" err="1" smtClean="0">
                <a:solidFill>
                  <a:schemeClr val="tx1"/>
                </a:solidFill>
              </a:rPr>
              <a:t>পুকুর</a:t>
            </a:r>
            <a:r>
              <a:rPr lang="en-US" sz="1600" dirty="0" smtClean="0">
                <a:solidFill>
                  <a:schemeClr val="tx1"/>
                </a:solidFill>
              </a:rPr>
              <a:t> ,</a:t>
            </a:r>
            <a:r>
              <a:rPr lang="en-US" sz="1600" dirty="0" err="1" smtClean="0">
                <a:solidFill>
                  <a:schemeClr val="tx1"/>
                </a:solidFill>
              </a:rPr>
              <a:t>দীঘি,হাসঁ</a:t>
            </a:r>
            <a:r>
              <a:rPr lang="en-US" sz="1600" dirty="0" smtClean="0">
                <a:solidFill>
                  <a:schemeClr val="tx1"/>
                </a:solidFill>
              </a:rPr>
              <a:t> ,</a:t>
            </a:r>
            <a:r>
              <a:rPr lang="en-US" sz="1600" dirty="0" err="1" smtClean="0">
                <a:solidFill>
                  <a:schemeClr val="tx1"/>
                </a:solidFill>
              </a:rPr>
              <a:t>গাচপালা,ফুল,পাখির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বিচিত্র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সমারোহ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সৌন্দর্য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পিপাসু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মানুষ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মাত্রকেই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আকৃষ্ট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করে।অনিন্দ্য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সুন্দর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এই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প্রকৃতিকে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শিল্পী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তিলোত্তমা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করে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সাজিয়েছেন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শুধুই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নিজের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খেয়ালে।ব্যক্তিবিশেষ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বা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কোনো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গোষ্ফীকে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আনন্দ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দান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নয়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সৌন্দর্যই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মুখ্য।বৈরী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প্রকৃতি,সামাজিক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প্রতিবন্ধকতা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উপেক্ষা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করে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তিনি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সন্মুখে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ছুটে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চলেছেন।সৃষ্টির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আনন্দই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তাকে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এগিয়ে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নিয়েছে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এতটা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পথ</a:t>
            </a:r>
            <a:r>
              <a:rPr lang="en-US" sz="1600" dirty="0" smtClean="0">
                <a:solidFill>
                  <a:schemeClr val="tx1"/>
                </a:solidFill>
              </a:rPr>
              <a:t>।</a:t>
            </a:r>
          </a:p>
          <a:p>
            <a:pPr algn="just"/>
            <a:endParaRPr lang="en-US" sz="1600" dirty="0" smtClean="0">
              <a:solidFill>
                <a:schemeClr val="tx1"/>
              </a:solidFill>
            </a:endParaRPr>
          </a:p>
          <a:p>
            <a:pPr algn="just"/>
            <a:r>
              <a:rPr lang="en-US" sz="1600" dirty="0" err="1" smtClean="0">
                <a:solidFill>
                  <a:schemeClr val="tx1"/>
                </a:solidFill>
              </a:rPr>
              <a:t>ক.ঝর্না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কেমন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পায়ে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ছুটে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চলে</a:t>
            </a:r>
            <a:r>
              <a:rPr lang="en-US" sz="1600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=</a:t>
            </a:r>
            <a:r>
              <a:rPr lang="en-US" sz="1600" dirty="0" err="1" smtClean="0">
                <a:solidFill>
                  <a:schemeClr val="tx1"/>
                </a:solidFill>
              </a:rPr>
              <a:t>চপল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পায়ে</a:t>
            </a:r>
            <a:r>
              <a:rPr lang="en-US" sz="1600" dirty="0" smtClean="0">
                <a:solidFill>
                  <a:schemeClr val="tx1"/>
                </a:solidFill>
              </a:rPr>
              <a:t>।</a:t>
            </a:r>
          </a:p>
          <a:p>
            <a:pPr algn="just"/>
            <a:r>
              <a:rPr lang="en-US" sz="1600" dirty="0" err="1" smtClean="0">
                <a:solidFill>
                  <a:schemeClr val="tx1"/>
                </a:solidFill>
              </a:rPr>
              <a:t>খ.শিথিল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সব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শিলার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পর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বলতে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কবি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কী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বোঝাতে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চেয়েছেন</a:t>
            </a:r>
            <a:r>
              <a:rPr lang="en-US" sz="1600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= </a:t>
            </a:r>
            <a:r>
              <a:rPr lang="en-US" sz="1600" dirty="0" err="1" smtClean="0">
                <a:solidFill>
                  <a:schemeClr val="tx1"/>
                </a:solidFill>
              </a:rPr>
              <a:t>শিথিল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সব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শিলার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পর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বলতে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কবি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ঝরনার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বয়ে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চলাকে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বুঝিয়েছেন</a:t>
            </a:r>
            <a:r>
              <a:rPr lang="en-US" sz="1600" dirty="0" smtClean="0">
                <a:solidFill>
                  <a:schemeClr val="tx1"/>
                </a:solidFill>
              </a:rPr>
              <a:t>।</a:t>
            </a:r>
          </a:p>
          <a:p>
            <a:pPr algn="just"/>
            <a:r>
              <a:rPr lang="en-US" sz="1600" dirty="0" err="1" smtClean="0">
                <a:solidFill>
                  <a:schemeClr val="tx1"/>
                </a:solidFill>
              </a:rPr>
              <a:t>গ.উদ্দীপকের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সাথে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ঝর্নার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গান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কবিতার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সাদৃশ্যপূর্ন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দিকটি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ব্যাখ্যা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কর</a:t>
            </a:r>
            <a:r>
              <a:rPr lang="en-US" sz="1600" dirty="0" smtClean="0">
                <a:solidFill>
                  <a:schemeClr val="tx1"/>
                </a:solidFill>
              </a:rPr>
              <a:t>।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= </a:t>
            </a:r>
            <a:r>
              <a:rPr lang="en-US" sz="1600" dirty="0" err="1" smtClean="0">
                <a:solidFill>
                  <a:schemeClr val="tx1"/>
                </a:solidFill>
              </a:rPr>
              <a:t>উদ্দীপকের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সাথে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ঝর্নার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গান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কবিতার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সাদৃশ্যপূর্ন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দিকটি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হলো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সকল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বৈরিতাকে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অতিক্রম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করেসৌন্দর্য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সৃষ্টির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অপার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just"/>
            <a:r>
              <a:rPr lang="en-US" sz="1600" dirty="0" err="1" smtClean="0">
                <a:solidFill>
                  <a:schemeClr val="tx1"/>
                </a:solidFill>
              </a:rPr>
              <a:t>আনন্দ</a:t>
            </a:r>
            <a:r>
              <a:rPr lang="en-US" sz="1600" dirty="0" smtClean="0">
                <a:solidFill>
                  <a:schemeClr val="tx1"/>
                </a:solidFill>
              </a:rPr>
              <a:t>।  </a:t>
            </a:r>
          </a:p>
          <a:p>
            <a:pPr algn="just"/>
            <a:r>
              <a:rPr lang="en-US" sz="1600" dirty="0" err="1" smtClean="0">
                <a:solidFill>
                  <a:schemeClr val="tx1"/>
                </a:solidFill>
              </a:rPr>
              <a:t>ঘ.উদ্দীপকটি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ঝর্নার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গান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কবিতার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মূল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বক্তব্যকে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কতটুকু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ধারন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করে</a:t>
            </a:r>
            <a:r>
              <a:rPr lang="en-US" sz="1600" dirty="0" smtClean="0">
                <a:solidFill>
                  <a:schemeClr val="tx1"/>
                </a:solidFill>
              </a:rPr>
              <a:t>? </a:t>
            </a:r>
            <a:r>
              <a:rPr lang="en-US" sz="1600" dirty="0" err="1" smtClean="0">
                <a:solidFill>
                  <a:schemeClr val="tx1"/>
                </a:solidFill>
              </a:rPr>
              <a:t>যুক্তি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সহ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ব্যাখ্যা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কর</a:t>
            </a:r>
            <a:r>
              <a:rPr lang="en-US" sz="1600" dirty="0" smtClean="0">
                <a:solidFill>
                  <a:schemeClr val="tx1"/>
                </a:solidFill>
              </a:rPr>
              <a:t>।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= </a:t>
            </a:r>
            <a:r>
              <a:rPr lang="en-US" sz="1600" dirty="0" err="1" smtClean="0">
                <a:solidFill>
                  <a:schemeClr val="tx1"/>
                </a:solidFill>
              </a:rPr>
              <a:t>উদ্দীপকটি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ঝর্নার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গান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কবিতার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মূল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বক্তব্যকে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আংশিক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ধারন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করে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ধারন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করে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তা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হলো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সৌন্দর্য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চেতনার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দিকটি</a:t>
            </a:r>
            <a:r>
              <a:rPr lang="en-US" sz="1600" dirty="0" smtClean="0">
                <a:solidFill>
                  <a:schemeClr val="tx1"/>
                </a:solidFill>
              </a:rPr>
              <a:t>।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838200" y="5257800"/>
            <a:ext cx="594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ক </a:t>
            </a:r>
            <a:r>
              <a:rPr lang="en-US" sz="3200" dirty="0" err="1" smtClean="0">
                <a:solidFill>
                  <a:schemeClr val="tx1"/>
                </a:solidFill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</a:rPr>
              <a:t> (গ) </a:t>
            </a:r>
            <a:r>
              <a:rPr lang="en-US" sz="3200" dirty="0" err="1" smtClean="0">
                <a:solidFill>
                  <a:schemeClr val="tx1"/>
                </a:solidFill>
              </a:rPr>
              <a:t>প্রশ্ন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bn-BD" sz="3200" smtClean="0">
                <a:solidFill>
                  <a:schemeClr val="tx1"/>
                </a:solidFill>
              </a:rPr>
              <a:t>খ</a:t>
            </a:r>
            <a:r>
              <a:rPr lang="en-US" sz="320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</a:rPr>
              <a:t>(ঘ) </a:t>
            </a:r>
            <a:r>
              <a:rPr lang="en-US" sz="3200" dirty="0" err="1" smtClean="0">
                <a:solidFill>
                  <a:schemeClr val="tx1"/>
                </a:solidFill>
              </a:rPr>
              <a:t>প্রশ্নের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লিখঃ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457200"/>
            <a:ext cx="4114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প্রশ্নগুলো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পড়ি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উত্তর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দেই</a:t>
            </a:r>
            <a:r>
              <a:rPr lang="en-US" sz="2400" dirty="0" smtClean="0">
                <a:solidFill>
                  <a:schemeClr val="tx1"/>
                </a:solidFill>
              </a:rPr>
              <a:t>---------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609600"/>
            <a:ext cx="5029200" cy="1219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bn-BD" sz="6000" kern="1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7200" kern="1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kern="1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2743200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3200" b="1" dirty="0">
                <a:latin typeface="Calibri" pitchFamily="34" charset="0"/>
                <a:cs typeface="Vrinda" pitchFamily="2" charset="0"/>
              </a:rPr>
              <a:t>    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gvmvt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Kwj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Av³vi</a:t>
            </a:r>
          </a:p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lvBUcvwKqv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we`¨vjq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1026" name="Picture 2" descr="E:\koli\pictures\Images\2016-08-25-110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954213"/>
            <a:ext cx="3352799" cy="36845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609601" y="685800"/>
            <a:ext cx="2514600" cy="1021556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1748" name="Picture 8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6096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2"/>
          <p:cNvSpPr txBox="1">
            <a:spLocks noChangeArrowheads="1"/>
          </p:cNvSpPr>
          <p:nvPr/>
        </p:nvSpPr>
        <p:spPr bwMode="auto">
          <a:xfrm>
            <a:off x="685800" y="2286000"/>
            <a:ext cx="4267200" cy="4339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১। সতেন্দ্রনাথ দত্তের জন্ম কত সালে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১৮৮২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২। বিভোল শব্দের অর্থ কি ? 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বিহ্বল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                                            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৩। “ঝর্ণাকে ভয় দেখায় কে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= 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ঝুঁম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৪। ঝর্ণা কিভাবে পাহাড় থেকে নেমে আসে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=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চপল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পায়ে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ফটিক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চাতক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৬।চন্দ্রম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চাদের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দুপুর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ভোর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ঝিঁঝিঁর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0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0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828800" y="587375"/>
            <a:ext cx="5122863" cy="10128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011" y="1751388"/>
            <a:ext cx="3723865" cy="25066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4648200"/>
            <a:ext cx="76962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ঝর্ণার গান’’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Picture19854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600200"/>
            <a:ext cx="75438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219200" y="990600"/>
            <a:ext cx="6172200" cy="990600"/>
          </a:xfrm>
          <a:prstGeom prst="flowChartMagnetic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88" name="Rounded Rectangle 3"/>
          <p:cNvSpPr>
            <a:spLocks noChangeArrowheads="1"/>
          </p:cNvSpPr>
          <p:nvPr/>
        </p:nvSpPr>
        <p:spPr bwMode="auto">
          <a:xfrm>
            <a:off x="685800" y="2209800"/>
            <a:ext cx="5181600" cy="38100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শ্রেনিঃ ৯ম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( কবিতা )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 শিরোনামঃ ঝর্ণার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গান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৫০মিনিট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তাং-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11-02-2017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38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81000"/>
            <a:ext cx="5310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images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2766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images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3716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images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429001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images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447801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657600" y="5867400"/>
            <a:ext cx="25146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  </a:t>
            </a:r>
            <a:r>
              <a:rPr lang="en-US" sz="4400" dirty="0" err="1" smtClean="0"/>
              <a:t>ঝর্না</a:t>
            </a:r>
            <a:r>
              <a:rPr lang="en-US" sz="4400" dirty="0" smtClean="0"/>
              <a:t> </a:t>
            </a:r>
            <a:r>
              <a:rPr lang="en-US" sz="4400" dirty="0" err="1" smtClean="0"/>
              <a:t>ছবি</a:t>
            </a:r>
            <a:endParaRPr lang="en-US" sz="4400" dirty="0"/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2" name="Picture 6" descr="Animated_Waterfall_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743200"/>
            <a:ext cx="77724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914400" y="2819400"/>
            <a:ext cx="738822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14200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ঝর্ণার গান </a:t>
            </a:r>
            <a:r>
              <a:rPr lang="bn-BD" sz="3200" b="1">
                <a:solidFill>
                  <a:srgbClr val="CFE73D"/>
                </a:solidFill>
                <a:latin typeface="NikoshBAN" pitchFamily="2" charset="0"/>
                <a:cs typeface="NikoshBAN" pitchFamily="2" charset="0"/>
              </a:rPr>
              <a:t>( কবিতা )</a:t>
            </a:r>
            <a:endParaRPr lang="en-US" sz="3200" b="1">
              <a:solidFill>
                <a:srgbClr val="CFE73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95800" y="5562600"/>
            <a:ext cx="3276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 b="1" u="sng">
                <a:solidFill>
                  <a:srgbClr val="CFE73D"/>
                </a:solidFill>
                <a:latin typeface="NikoshBAN" pitchFamily="2" charset="0"/>
                <a:cs typeface="NikoshBAN" pitchFamily="2" charset="0"/>
              </a:rPr>
              <a:t>সতেন্দ্রনাথ দত্ত</a:t>
            </a:r>
            <a:endParaRPr lang="en-US" b="1" u="sng">
              <a:solidFill>
                <a:srgbClr val="CFE73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838200" y="2895600"/>
            <a:ext cx="601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কবি পরিচিতি বলতে পারবে।                                    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২। “ঝর্ণা ” কি বলতে পারবে ।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৩। “ ঝর্ণা ” কবিতাটি আবৃতি করতে পারবে।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৪।  নতুন শব্দের অর্থ বলতে পারবে ।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9400" y="685800"/>
            <a:ext cx="3352800" cy="823913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90600" y="1893888"/>
            <a:ext cx="4471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 b="1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000" b="1">
                <a:latin typeface="NikoshBAN" pitchFamily="2" charset="0"/>
                <a:cs typeface="NikoshBAN" pitchFamily="2" charset="0"/>
              </a:rPr>
              <a:t>-----</a:t>
            </a:r>
            <a:endParaRPr lang="bn-BD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53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28600"/>
            <a:ext cx="3886200" cy="1447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jLK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743200"/>
            <a:ext cx="81534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sz="2400" smtClean="0">
                <a:solidFill>
                  <a:schemeClr val="tx1"/>
                </a:solidFill>
              </a:rPr>
              <a:t>১৮৮২ </a:t>
            </a:r>
            <a:r>
              <a:rPr lang="en-US" sz="2400" dirty="0" err="1" smtClean="0">
                <a:solidFill>
                  <a:schemeClr val="tx1"/>
                </a:solidFill>
              </a:rPr>
              <a:t>খ্রিষ্টাব্দে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কলকাতার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নিমতা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গ্রামে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কবি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জন্মগ্রহন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করেন.তত্ত্ববোধিনী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পত্রিকার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সম্পাদক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উনিশ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শতকের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বিশিষ্ট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প্রাবন্ধিক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অক্ষয়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কুমার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দত্ত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ছিলেন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পিতামহ</a:t>
            </a:r>
            <a:r>
              <a:rPr lang="en-US" sz="2400" dirty="0" smtClean="0">
                <a:solidFill>
                  <a:schemeClr val="tx1"/>
                </a:solidFill>
              </a:rPr>
              <a:t> .</a:t>
            </a:r>
            <a:r>
              <a:rPr lang="en-US" sz="2400" dirty="0" err="1" smtClean="0">
                <a:solidFill>
                  <a:schemeClr val="tx1"/>
                </a:solidFill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শ্রেনী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পর্যন্ত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পড়াশোনা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</a:rPr>
              <a:t>ছাত্র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জীবন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কাব্যচর্চা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করতেন।দর্শন,বিজ্ঞান,ইতিহাস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ভাষা,ধর্ম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ইত্যাদি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বিষয়ে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অনুরাগী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ছিলেন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</a:rPr>
              <a:t>ছন্দ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নির্মানে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অসাধারন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নৈপুন্যের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পরিচয়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দিয়েছেন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</a:rPr>
              <a:t>এজন্য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তাকেছন্দের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রাজা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বলাহয়।তার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মৌলিক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কাব্যগ্রন্থ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সবিতা,সন্ধিক্ষন,বেনু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ওবীনা</a:t>
            </a:r>
            <a:r>
              <a:rPr lang="en-US" sz="2400" dirty="0" smtClean="0">
                <a:solidFill>
                  <a:schemeClr val="tx1"/>
                </a:solidFill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</a:rPr>
              <a:t>হোমশিখা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কুহু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কেকা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ইত্যাদি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</a:rPr>
              <a:t>তার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অনুবাদ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কাব্য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গুলোর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তীর্থরেনু,তীর্থ-সলিল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ফুলের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ফসল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প্রভূতি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  <a:r>
              <a:rPr lang="en-US" sz="2400" dirty="0" smtClean="0">
                <a:solidFill>
                  <a:schemeClr val="tx1"/>
                </a:solidFill>
              </a:rPr>
              <a:t> ১৯২২ </a:t>
            </a:r>
            <a:r>
              <a:rPr lang="en-US" sz="2400" dirty="0" err="1" smtClean="0">
                <a:solidFill>
                  <a:schemeClr val="tx1"/>
                </a:solidFill>
              </a:rPr>
              <a:t>সালে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মাত্র</a:t>
            </a:r>
            <a:r>
              <a:rPr lang="en-US" sz="2400" dirty="0" smtClean="0">
                <a:solidFill>
                  <a:schemeClr val="tx1"/>
                </a:solidFill>
              </a:rPr>
              <a:t> ৪০ </a:t>
            </a:r>
            <a:r>
              <a:rPr lang="en-US" sz="2400" dirty="0" err="1" smtClean="0">
                <a:solidFill>
                  <a:schemeClr val="tx1"/>
                </a:solidFill>
              </a:rPr>
              <a:t>বছর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বয়সে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পরলোকগমন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19" descr="inde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04800"/>
            <a:ext cx="3124200" cy="2286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02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25908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Z_¨ QK ‰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Ki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38600" y="35451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" y="1752600"/>
            <a:ext cx="2387600" cy="1828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/>
                </a:solidFill>
              </a:rPr>
              <a:t>জন্ম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0" y="1676400"/>
            <a:ext cx="2590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শিক্ষাজীবন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753600" y="4038600"/>
            <a:ext cx="2155371" cy="1596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পেশা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38800" y="4648200"/>
            <a:ext cx="2438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উল্লেখযোগ্য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গ্রন্থ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9971" y="4876800"/>
            <a:ext cx="2797629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মৃত্যু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609600"/>
            <a:ext cx="2514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জন্ম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স্থান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19" descr="inde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743200"/>
            <a:ext cx="21336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788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0 h 6899275"/>
              <a:gd name="T4" fmla="*/ 4620419 w 9240838"/>
              <a:gd name="T5" fmla="*/ 6899275 h 6899275"/>
              <a:gd name="T6" fmla="*/ 9240838 w 9240838"/>
              <a:gd name="T7" fmla="*/ 344972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8000"/>
          </a:solidFill>
          <a:ln w="57150" cap="flat" cmpd="sng" algn="ctr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2159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85800" y="533400"/>
            <a:ext cx="1752600" cy="76944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200400"/>
            <a:ext cx="2209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মৃত্যুঃ ১৯২২ খ্রিস্টাব্দে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599" y="4114800"/>
            <a:ext cx="2286001" cy="666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সতেন্দ্রনাথ দত্ত</a:t>
            </a:r>
            <a:endParaRPr lang="en-US" sz="36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12"/>
          <p:cNvSpPr/>
          <p:nvPr/>
        </p:nvSpPr>
        <p:spPr>
          <a:xfrm>
            <a:off x="609600" y="1828800"/>
            <a:ext cx="2133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জন্মঃ ১৮৮২খ্রিস্টাব্দে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2133600" y="5029200"/>
            <a:ext cx="4495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 গ্রন্থ –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বেণু ও বীণা</a:t>
            </a:r>
          </a:p>
          <a:p>
            <a:pPr>
              <a:defRPr/>
            </a:pP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বিদায় আরতি , তুলির লিখন, হোমশিখা , সবিতা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43" name="Picture 19" descr="index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057400"/>
            <a:ext cx="21336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352800" y="457200"/>
            <a:ext cx="281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জন্ম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স্থান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কলকাতার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নিমতা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গ্রমে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2362200"/>
            <a:ext cx="2362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শিক্ষা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জীবন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বি.এ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শ্রেনী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পর্যন্ত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702</Words>
  <Application>Microsoft Office PowerPoint</Application>
  <PresentationFormat>On-screen Show (4:3)</PresentationFormat>
  <Paragraphs>132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harunncc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harunnncc</dc:creator>
  <cp:lastModifiedBy>Admin</cp:lastModifiedBy>
  <cp:revision>72</cp:revision>
  <dcterms:created xsi:type="dcterms:W3CDTF">2015-07-24T14:28:40Z</dcterms:created>
  <dcterms:modified xsi:type="dcterms:W3CDTF">2017-08-03T04:08:31Z</dcterms:modified>
</cp:coreProperties>
</file>